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69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76" d="100"/>
          <a:sy n="76" d="100"/>
        </p:scale>
        <p:origin x="-90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2018\&#1055;&#1088;&#1077;&#1079;&#1077;&#1085;&#1090;&#1072;&#1094;&#1080;&#1103;%20&#1079;&#1072;%201%20&#1082;&#1074;&#1072;&#1088;&#1090;&#1072;&#1083;%202018\&#1064;&#1072;&#1073;&#1083;&#1086;&#1085;&#1099;%20&#1087;&#1088;&#1077;&#1079;&#1077;&#1085;&#1090;&#1072;&#1094;&#1080;&#1080;%202017%20&#1080;%20&#1087;&#1083;&#1072;&#1085;&#1086;&#1074;&#1099;&#1081;%20&#1087;&#1077;&#1088;&#1080;&#1086;&#1076;%202018-2019%20&#1075;&#1086;&#1076;&#1072;%20%20-1%20&#1082;&#1074;&#1072;&#1088;&#1090;&#1072;&#1083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2018\&#1055;&#1088;&#1077;&#1079;&#1077;&#1085;&#1090;&#1072;&#1094;&#1080;&#1103;%20&#1085;&#1072;%202018%20&#1080;%20&#1087;&#1083;&#1072;&#1085;&#1086;&#1074;&#1099;&#1081;%20&#1087;&#1077;&#1088;&#1080;&#1086;&#1076;%202019-2020%20&#1088;&#1072;&#1079;&#1084;&#1077;&#1097;&#1072;&#1077;&#1084;%20&#1082;%20&#1085;&#1072;&#1095;&#1072;&#1083;&#1077;%20&#1075;&#1086;&#1076;&#1072;\&#1064;&#1072;&#1073;&#1083;&#1086;&#1085;&#1099;%20&#1087;&#1088;&#1077;&#1079;&#1077;&#1085;&#1090;&#1072;&#1094;&#1080;&#1080;%202018%20&#1080;%20&#1087;&#1083;&#1072;&#1085;&#1086;&#1074;&#1099;&#1081;%20&#1087;&#1077;&#1088;&#1080;&#1086;&#1076;%202019-2020%20&#1075;&#1086;&#1076;&#107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'исполнение дох. 1 квар'!$A$5</c:f>
              <c:strCache>
                <c:ptCount val="1"/>
                <c:pt idx="0">
                  <c:v>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2018 </c:v>
                </c:pt>
                <c:pt idx="1">
                  <c:v>Исполнение за 1 квартал 2018 года </c:v>
                </c:pt>
              </c:strCache>
            </c:strRef>
          </c:cat>
          <c:val>
            <c:numRef>
              <c:f>'исполнение дох. 1 квар'!$B$5:$C$5</c:f>
              <c:numCache>
                <c:formatCode>General</c:formatCode>
                <c:ptCount val="2"/>
                <c:pt idx="0">
                  <c:v>13071.4</c:v>
                </c:pt>
                <c:pt idx="1">
                  <c:v>3707.5</c:v>
                </c:pt>
              </c:numCache>
            </c:numRef>
          </c:val>
        </c:ser>
        <c:ser>
          <c:idx val="1"/>
          <c:order val="1"/>
          <c:tx>
            <c:strRef>
              <c:f>'исполнение дох. 1 квар'!$A$6</c:f>
              <c:strCache>
                <c:ptCount val="1"/>
                <c:pt idx="0">
                  <c:v>Неналоговые </c:v>
                </c:pt>
              </c:strCache>
            </c:strRef>
          </c:tx>
          <c:dLbls>
            <c:dLbl>
              <c:idx val="1"/>
              <c:layout>
                <c:manualLayout>
                  <c:x val="5.927180355630822E-2"/>
                  <c:y val="-7.9365079365079378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2018 </c:v>
                </c:pt>
                <c:pt idx="1">
                  <c:v>Исполнение за 1 квартал 2018 года </c:v>
                </c:pt>
              </c:strCache>
            </c:strRef>
          </c:cat>
          <c:val>
            <c:numRef>
              <c:f>'исполнение дох. 1 квар'!$B$6:$C$6</c:f>
              <c:numCache>
                <c:formatCode>General</c:formatCode>
                <c:ptCount val="2"/>
                <c:pt idx="0" formatCode="0.0">
                  <c:v>673</c:v>
                </c:pt>
                <c:pt idx="1">
                  <c:v>132.6</c:v>
                </c:pt>
              </c:numCache>
            </c:numRef>
          </c:val>
        </c:ser>
        <c:ser>
          <c:idx val="2"/>
          <c:order val="2"/>
          <c:tx>
            <c:strRef>
              <c:f>'исполнение дох. 1 квар'!$A$7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dLbl>
              <c:idx val="1"/>
              <c:layout>
                <c:manualLayout>
                  <c:x val="6.7739204064352259E-3"/>
                  <c:y val="-7.407407407407408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2018 </c:v>
                </c:pt>
                <c:pt idx="1">
                  <c:v>Исполнение за 1 квартал 2018 года </c:v>
                </c:pt>
              </c:strCache>
            </c:strRef>
          </c:cat>
          <c:val>
            <c:numRef>
              <c:f>'исполнение дох. 1 квар'!$B$7:$C$7</c:f>
              <c:numCache>
                <c:formatCode>General</c:formatCode>
                <c:ptCount val="2"/>
                <c:pt idx="0" formatCode="0.0">
                  <c:v>8715.2999999999975</c:v>
                </c:pt>
                <c:pt idx="1">
                  <c:v>1477.4</c:v>
                </c:pt>
              </c:numCache>
            </c:numRef>
          </c:val>
        </c:ser>
        <c:shape val="cylinder"/>
        <c:axId val="86497920"/>
        <c:axId val="87298432"/>
        <c:axId val="0"/>
      </c:bar3DChart>
      <c:catAx>
        <c:axId val="86497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298432"/>
        <c:crosses val="autoZero"/>
        <c:auto val="1"/>
        <c:lblAlgn val="ctr"/>
        <c:lblOffset val="100"/>
      </c:catAx>
      <c:valAx>
        <c:axId val="87298432"/>
        <c:scaling>
          <c:orientation val="minMax"/>
        </c:scaling>
        <c:axPos val="l"/>
        <c:majorGridlines/>
        <c:numFmt formatCode="General" sourceLinked="1"/>
        <c:tickLblPos val="nextTo"/>
        <c:crossAx val="864979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629881256375585"/>
          <c:y val="9.7305336832895883E-2"/>
          <c:w val="0.2435403068265917"/>
          <c:h val="0.79480731575219754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'структура расходов  за 1 кварта'!$B$3</c:f>
              <c:strCache>
                <c:ptCount val="1"/>
                <c:pt idx="0">
                  <c:v>2018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 за 1 кварта'!$A$4:$A$18</c:f>
              <c:strCache>
                <c:ptCount val="15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Мероприятия по профилактике правонарушений</c:v>
                </c:pt>
                <c:pt idx="4">
                  <c:v>Мероприятия по обеспечению первичных мер пожарной безопасности </c:v>
                </c:pt>
                <c:pt idx="5">
                  <c:v>Организация благоустройства территории</c:v>
                </c:pt>
                <c:pt idx="6">
                  <c:v>Обеспечение надлежащего уровня эксплуатации муниципального имущества </c:v>
                </c:pt>
                <c:pt idx="7">
                  <c:v>Организация досуга, организаций культуры</c:v>
                </c:pt>
                <c:pt idx="8">
                  <c:v>Развитие физической культуры</c:v>
                </c:pt>
                <c:pt idx="9">
                  <c:v>Социальная политика </c:v>
                </c:pt>
                <c:pt idx="10">
                  <c:v>Резервный фонд</c:v>
                </c:pt>
                <c:pt idx="11">
                  <c:v>Иные межбюджетные трансферты </c:v>
                </c:pt>
                <c:pt idx="12">
                  <c:v>Дорожная деятельность</c:v>
                </c:pt>
                <c:pt idx="13">
                  <c:v>Мероприятия по обеспечению безопасности людей на водных объектах</c:v>
                </c:pt>
                <c:pt idx="14">
                  <c:v>Обеспечение проведения выборов и референдумов</c:v>
                </c:pt>
              </c:strCache>
            </c:strRef>
          </c:cat>
          <c:val>
            <c:numRef>
              <c:f>'структура расходов  за 1 кварта'!$B$4:$B$18</c:f>
              <c:numCache>
                <c:formatCode>#,##0.00</c:formatCode>
                <c:ptCount val="15"/>
                <c:pt idx="0">
                  <c:v>3222</c:v>
                </c:pt>
                <c:pt idx="1">
                  <c:v>0</c:v>
                </c:pt>
                <c:pt idx="2">
                  <c:v>72.8</c:v>
                </c:pt>
                <c:pt idx="3">
                  <c:v>0</c:v>
                </c:pt>
                <c:pt idx="4">
                  <c:v>0</c:v>
                </c:pt>
                <c:pt idx="5">
                  <c:v>381.9</c:v>
                </c:pt>
                <c:pt idx="6">
                  <c:v>3.8</c:v>
                </c:pt>
                <c:pt idx="7">
                  <c:v>1188.4000000000001</c:v>
                </c:pt>
                <c:pt idx="8">
                  <c:v>24.2</c:v>
                </c:pt>
                <c:pt idx="9">
                  <c:v>0</c:v>
                </c:pt>
                <c:pt idx="10">
                  <c:v>0</c:v>
                </c:pt>
                <c:pt idx="11">
                  <c:v>1.2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889013873265843"/>
          <c:y val="8.6201840689128411E-4"/>
          <c:w val="0.34127046619172596"/>
          <c:h val="0.99913798159310874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 сельского поселения Верхнеказымский за 1 квартал 2018 года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73016"/>
            <a:ext cx="4248472" cy="3096344"/>
          </a:xfrm>
          <a:prstGeom prst="rect">
            <a:avLst/>
          </a:prstGeom>
          <a:noFill/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Верхнеказымский», </a:t>
            </a:r>
            <a:r>
              <a:rPr lang="ru-RU" sz="15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Белоярского района от 30 мая  2018 года № 47 «Об утверждении отчета об исполнении бюджета сельского поселения Верхнеказымский за 1 квартал 2018 года».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за 1 квартал 2018 года (тыс. руб.)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2018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95436769"/>
              </p:ext>
            </p:extLst>
          </p:nvPr>
        </p:nvGraphicFramePr>
        <p:xfrm>
          <a:off x="323528" y="1484784"/>
          <a:ext cx="8208912" cy="494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054"/>
                <a:gridCol w="2030161"/>
                <a:gridCol w="2206697"/>
              </a:tblGrid>
              <a:tr h="63097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2018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11 775,8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3 369,0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285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1 119,9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97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97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55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13 071,4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3707,5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8152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квартал 2018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98542078"/>
              </p:ext>
            </p:extLst>
          </p:nvPr>
        </p:nvGraphicFramePr>
        <p:xfrm>
          <a:off x="395536" y="1556792"/>
          <a:ext cx="8424936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568"/>
                <a:gridCol w="2445859"/>
                <a:gridCol w="2083509"/>
              </a:tblGrid>
              <a:tr h="84657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2018 года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38385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37218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231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квартал 2018 года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61150346"/>
              </p:ext>
            </p:extLst>
          </p:nvPr>
        </p:nvGraphicFramePr>
        <p:xfrm>
          <a:off x="323528" y="1412776"/>
          <a:ext cx="8496944" cy="5097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673"/>
                <a:gridCol w="2102337"/>
                <a:gridCol w="2189934"/>
              </a:tblGrid>
              <a:tr h="65422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2018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116521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8 715,3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1 477,4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08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192,0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1 404,6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13453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3041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государственную регистрацию актов гражданского состояния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1192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сельских поселений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1 114,2</a:t>
                      </a: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648072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по основным мероприятиям МП " Реализация полномочий органов местного самоуправления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2018-2020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годы" сельского поселения Верхнеказымский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 квартал 2018 года </a:t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496944" cy="55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90872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4284</TotalTime>
  <Words>318</Words>
  <Application>Microsoft Office PowerPoint</Application>
  <PresentationFormat>Экран (4:3)</PresentationFormat>
  <Paragraphs>73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Структура доходов  сельского поселения Верхнеказымский за 1 квартал 2018 года (тыс. руб.) </vt:lpstr>
      <vt:lpstr>Исполнение  налоговых доходов бюджета сельского  поселения Верхнеказымский  за 1 квартал 2018 года </vt:lpstr>
      <vt:lpstr>Состав неналоговых доходов бюджета сельского поселения Верхнеказымский за 1 квартал 2018 года </vt:lpstr>
      <vt:lpstr>Состав безвозмездных поступлений  сельского поселения Верхнеказымский за 1 квартал 2018 года  </vt:lpstr>
      <vt:lpstr>Исполнение  расходов по основным мероприятиям МП " Реализация полномочий органов местного самоуправления на 2018-2020 годы" сельского поселения Верхнеказымский за 1 квартал 2018 года 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Glbuh</cp:lastModifiedBy>
  <cp:revision>147</cp:revision>
  <dcterms:created xsi:type="dcterms:W3CDTF">2015-06-08T04:38:35Z</dcterms:created>
  <dcterms:modified xsi:type="dcterms:W3CDTF">2018-08-16T06:03:55Z</dcterms:modified>
</cp:coreProperties>
</file>